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276" r:id="rId2"/>
    <p:sldId id="277" r:id="rId3"/>
    <p:sldId id="257" r:id="rId4"/>
    <p:sldId id="272" r:id="rId5"/>
    <p:sldId id="289" r:id="rId6"/>
    <p:sldId id="279" r:id="rId7"/>
    <p:sldId id="280" r:id="rId8"/>
    <p:sldId id="287" r:id="rId9"/>
    <p:sldId id="293" r:id="rId10"/>
    <p:sldId id="294" r:id="rId11"/>
    <p:sldId id="292" r:id="rId12"/>
    <p:sldId id="281" r:id="rId13"/>
    <p:sldId id="290" r:id="rId14"/>
    <p:sldId id="291" r:id="rId15"/>
    <p:sldId id="295" r:id="rId16"/>
    <p:sldId id="288" r:id="rId17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64" autoAdjust="0"/>
  </p:normalViewPr>
  <p:slideViewPr>
    <p:cSldViewPr>
      <p:cViewPr>
        <p:scale>
          <a:sx n="70" d="100"/>
          <a:sy n="70" d="100"/>
        </p:scale>
        <p:origin x="-1810" y="-3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4BC47-AFE5-47F8-B60F-7D59A8C56037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FC5FD-DEDE-4CAE-AE72-4525FA0427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3972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3A142A-01D1-48FD-8C5C-DE5E1F4EC63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0484D-8760-4AB0-B705-116F490D44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14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Титульный слайд</a:t>
            </a:r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281692E-D14C-4D51-A6BF-3F53AD679942}" type="slidenum">
              <a:rPr lang="ru-RU" altLang="ru-RU">
                <a:latin typeface="Calibri" pitchFamily="34" charset="0"/>
              </a:rPr>
              <a:pPr/>
              <a:t>1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3"/>
          <p:cNvSpPr>
            <a:spLocks noGrp="1"/>
          </p:cNvSpPr>
          <p:nvPr>
            <p:ph type="ctrTitle"/>
          </p:nvPr>
        </p:nvSpPr>
        <p:spPr bwMode="auto">
          <a:xfrm>
            <a:off x="531804" y="3933056"/>
            <a:ext cx="8472487" cy="7078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altLang="ru-RU" sz="3200" cap="none" dirty="0" smtClean="0"/>
              <a:t/>
            </a:r>
            <a:br>
              <a:rPr lang="ru-RU" altLang="ru-RU" sz="3200" cap="none" dirty="0" smtClean="0"/>
            </a:br>
            <a:r>
              <a:rPr lang="ru-RU" altLang="ru-RU" sz="3200" cap="none" dirty="0" smtClean="0"/>
              <a:t/>
            </a:r>
            <a:br>
              <a:rPr lang="ru-RU" altLang="ru-RU" sz="3200" cap="none" dirty="0" smtClean="0"/>
            </a:br>
            <a:r>
              <a:rPr lang="ru-RU" altLang="ru-RU" sz="3200" dirty="0"/>
              <a:t/>
            </a:r>
            <a:br>
              <a:rPr lang="ru-RU" altLang="ru-RU" sz="32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altLang="ru-RU" sz="3200" dirty="0" smtClean="0"/>
              <a:t/>
            </a:r>
            <a:br>
              <a:rPr lang="ru-RU" altLang="ru-RU" sz="3200" dirty="0" smtClean="0"/>
            </a:br>
            <a:r>
              <a:rPr lang="ru-RU" altLang="ru-RU" sz="3200" dirty="0" smtClean="0"/>
              <a:t/>
            </a:r>
            <a:br>
              <a:rPr lang="ru-RU" altLang="ru-RU" sz="3200" dirty="0" smtClean="0"/>
            </a:br>
            <a:r>
              <a:rPr lang="ru-RU" altLang="ru-RU" sz="3200" dirty="0"/>
              <a:t/>
            </a:r>
            <a:br>
              <a:rPr lang="ru-RU" altLang="ru-RU" sz="3200" dirty="0"/>
            </a:br>
            <a:r>
              <a:rPr lang="ru-RU" altLang="ru-RU" sz="3200" dirty="0" smtClean="0"/>
              <a:t/>
            </a:r>
            <a:br>
              <a:rPr lang="ru-RU" altLang="ru-RU" sz="3200" dirty="0" smtClean="0"/>
            </a:br>
            <a:r>
              <a:rPr lang="ru-RU" altLang="ru-RU" sz="3100" b="1" dirty="0" smtClean="0"/>
              <a:t>Повышение квалификации педагогов </a:t>
            </a:r>
            <a:r>
              <a:rPr lang="ru-RU" altLang="ru-RU" sz="3100" b="1" dirty="0" smtClean="0"/>
              <a:t>– отраслевиков как </a:t>
            </a:r>
            <a:r>
              <a:rPr lang="ru-RU" altLang="ru-RU" sz="3100" b="1" dirty="0" smtClean="0"/>
              <a:t>один из этапов успешной </a:t>
            </a:r>
            <a:r>
              <a:rPr lang="ru-RU" altLang="ru-RU" sz="3100" b="1" dirty="0" smtClean="0">
                <a:effectLst/>
              </a:rPr>
              <a:t>и</a:t>
            </a:r>
            <a:r>
              <a:rPr lang="ru-RU" sz="3100" b="1" dirty="0" smtClean="0">
                <a:effectLst/>
              </a:rPr>
              <a:t>нтенсификации </a:t>
            </a:r>
            <a:r>
              <a:rPr lang="ru-RU" sz="3100" b="1" dirty="0">
                <a:effectLst/>
              </a:rPr>
              <a:t>образования в рамках </a:t>
            </a:r>
            <a:r>
              <a:rPr lang="ru-RU" sz="3100" b="1" dirty="0" smtClean="0">
                <a:effectLst/>
              </a:rPr>
              <a:t>Федерального проекта  </a:t>
            </a:r>
            <a:r>
              <a:rPr lang="ru-RU" sz="3100" b="1" dirty="0">
                <a:effectLst/>
              </a:rPr>
              <a:t>«</a:t>
            </a:r>
            <a:r>
              <a:rPr lang="ru-RU" sz="3100" b="1" dirty="0" err="1">
                <a:effectLst/>
              </a:rPr>
              <a:t>Профессионалитет</a:t>
            </a:r>
            <a:r>
              <a:rPr lang="ru-RU" sz="3100" b="1" dirty="0" smtClean="0">
                <a:effectLst/>
              </a:rPr>
              <a:t>» </a:t>
            </a:r>
            <a:endParaRPr lang="ru-RU" altLang="ru-RU" sz="3100" b="1" cap="none" dirty="0" smtClean="0"/>
          </a:p>
        </p:txBody>
      </p:sp>
      <p:sp>
        <p:nvSpPr>
          <p:cNvPr id="5325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271713" y="188913"/>
            <a:ext cx="6045200" cy="1277937"/>
          </a:xfrm>
        </p:spPr>
        <p:txBody>
          <a:bodyPr>
            <a:normAutofit fontScale="85000" lnSpcReduction="10000"/>
          </a:bodyPr>
          <a:lstStyle/>
          <a:p>
            <a:pPr eaLnBrk="1" hangingPunct="1"/>
            <a:endParaRPr lang="ru-RU" altLang="ru-RU" sz="2000" dirty="0" smtClean="0">
              <a:solidFill>
                <a:srgbClr val="3D3D3D"/>
              </a:solidFill>
            </a:endParaRPr>
          </a:p>
          <a:p>
            <a:pPr algn="ctr" eaLnBrk="1" hangingPunct="1"/>
            <a:r>
              <a:rPr lang="ru-RU" altLang="ru-RU" sz="2000" b="1" i="1" dirty="0" smtClean="0">
                <a:solidFill>
                  <a:srgbClr val="3D3D3D"/>
                </a:solidFill>
                <a:latin typeface="Arial Narrow" pitchFamily="34" charset="0"/>
              </a:rPr>
              <a:t>ОБЛАСТНОЕ ГОСУДАРСТВЕННОЕ АВТОНОМНОЕ </a:t>
            </a:r>
          </a:p>
          <a:p>
            <a:pPr algn="ctr" eaLnBrk="1" hangingPunct="1"/>
            <a:r>
              <a:rPr lang="ru-RU" altLang="ru-RU" sz="2000" b="1" i="1" dirty="0" smtClean="0">
                <a:solidFill>
                  <a:srgbClr val="3D3D3D"/>
                </a:solidFill>
                <a:latin typeface="Arial Narrow" pitchFamily="34" charset="0"/>
              </a:rPr>
              <a:t>ПРОФЕССИОНАЛЬНОЕ ОБРАЗОВАТЕЛЬНОЕ УЧРЕЖДЕНИЕ </a:t>
            </a:r>
          </a:p>
          <a:p>
            <a:pPr algn="ctr" eaLnBrk="1" hangingPunct="1"/>
            <a:r>
              <a:rPr lang="ru-RU" altLang="ru-RU" sz="2000" b="1" i="1" dirty="0" smtClean="0">
                <a:solidFill>
                  <a:srgbClr val="3D3D3D"/>
                </a:solidFill>
                <a:latin typeface="Arial Narrow" pitchFamily="34" charset="0"/>
              </a:rPr>
              <a:t>«ГУБКИНСКИЙ ГОРНО-ПОЛИТЕХНИЧЕСКИЙ КОЛЛЕДЖ»</a:t>
            </a:r>
          </a:p>
          <a:p>
            <a:pPr algn="ctr" eaLnBrk="1" hangingPunct="1"/>
            <a:endParaRPr lang="ru-RU" altLang="ru-RU" sz="2000" b="1" i="1" dirty="0">
              <a:solidFill>
                <a:srgbClr val="3D3D3D"/>
              </a:solidFill>
              <a:latin typeface="Arial Narrow" pitchFamily="34" charset="0"/>
            </a:endParaRPr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pPr algn="ctr" eaLnBrk="1" hangingPunct="1"/>
            <a:endParaRPr lang="ru-RU" altLang="ru-RU" sz="2000" b="1" i="1" dirty="0" smtClean="0">
              <a:solidFill>
                <a:srgbClr val="3D3D3D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4767" y="5085184"/>
            <a:ext cx="678656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/>
              <a:t> Выполнила : преподаватель ОГПОУ </a:t>
            </a:r>
            <a:r>
              <a:rPr lang="ru-RU" sz="2000" dirty="0" err="1" smtClean="0"/>
              <a:t>Губкинский</a:t>
            </a:r>
            <a:r>
              <a:rPr lang="ru-RU" sz="2000" dirty="0" smtClean="0"/>
              <a:t> горно- политехнический колледж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/>
              <a:t>Абакумова О.А.</a:t>
            </a:r>
            <a:endParaRPr lang="ru-RU" sz="2000" dirty="0"/>
          </a:p>
        </p:txBody>
      </p:sp>
      <p:grpSp>
        <p:nvGrpSpPr>
          <p:cNvPr id="53254" name="Group 9"/>
          <p:cNvGrpSpPr>
            <a:grpSpLocks/>
          </p:cNvGrpSpPr>
          <p:nvPr/>
        </p:nvGrpSpPr>
        <p:grpSpPr bwMode="auto">
          <a:xfrm>
            <a:off x="1329815" y="518832"/>
            <a:ext cx="1397000" cy="1144587"/>
            <a:chOff x="4584" y="1397"/>
            <a:chExt cx="3354" cy="2834"/>
          </a:xfrm>
        </p:grpSpPr>
        <p:grpSp>
          <p:nvGrpSpPr>
            <p:cNvPr id="53255" name="Group 10"/>
            <p:cNvGrpSpPr>
              <a:grpSpLocks/>
            </p:cNvGrpSpPr>
            <p:nvPr/>
          </p:nvGrpSpPr>
          <p:grpSpPr bwMode="auto">
            <a:xfrm>
              <a:off x="4584" y="1397"/>
              <a:ext cx="3354" cy="2834"/>
              <a:chOff x="4584" y="1397"/>
              <a:chExt cx="3354" cy="2834"/>
            </a:xfrm>
          </p:grpSpPr>
          <p:sp>
            <p:nvSpPr>
              <p:cNvPr id="53259" name="AutoShape 11"/>
              <p:cNvSpPr>
                <a:spLocks noChangeArrowheads="1"/>
              </p:cNvSpPr>
              <p:nvPr/>
            </p:nvSpPr>
            <p:spPr bwMode="auto">
              <a:xfrm>
                <a:off x="5293" y="1397"/>
                <a:ext cx="1942" cy="2834"/>
              </a:xfrm>
              <a:prstGeom prst="flowChartOffpageConnector">
                <a:avLst/>
              </a:prstGeom>
              <a:solidFill>
                <a:srgbClr val="C0C0C0">
                  <a:alpha val="52940"/>
                </a:srgbClr>
              </a:solidFill>
              <a:ln w="47625" cmpd="tri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ru-RU" altLang="ru-RU"/>
              </a:p>
            </p:txBody>
          </p:sp>
          <p:grpSp>
            <p:nvGrpSpPr>
              <p:cNvPr id="53260" name="Group 12"/>
              <p:cNvGrpSpPr>
                <a:grpSpLocks/>
              </p:cNvGrpSpPr>
              <p:nvPr/>
            </p:nvGrpSpPr>
            <p:grpSpPr bwMode="auto">
              <a:xfrm>
                <a:off x="4584" y="1427"/>
                <a:ext cx="3354" cy="2270"/>
                <a:chOff x="4584" y="1427"/>
                <a:chExt cx="3354" cy="2270"/>
              </a:xfrm>
            </p:grpSpPr>
            <p:grpSp>
              <p:nvGrpSpPr>
                <p:cNvPr id="53261" name="Group 13"/>
                <p:cNvGrpSpPr>
                  <a:grpSpLocks/>
                </p:cNvGrpSpPr>
                <p:nvPr/>
              </p:nvGrpSpPr>
              <p:grpSpPr bwMode="auto">
                <a:xfrm>
                  <a:off x="4584" y="2813"/>
                  <a:ext cx="3354" cy="884"/>
                  <a:chOff x="4584" y="2813"/>
                  <a:chExt cx="3354" cy="884"/>
                </a:xfrm>
              </p:grpSpPr>
              <p:sp>
                <p:nvSpPr>
                  <p:cNvPr id="53269" name="Auto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4584" y="2813"/>
                    <a:ext cx="3354" cy="884"/>
                  </a:xfrm>
                  <a:prstGeom prst="ellipseRibbon">
                    <a:avLst>
                      <a:gd name="adj1" fmla="val 41667"/>
                      <a:gd name="adj2" fmla="val 68185"/>
                      <a:gd name="adj3" fmla="val 12500"/>
                    </a:avLst>
                  </a:prstGeom>
                  <a:gradFill rotWithShape="1">
                    <a:gsLst>
                      <a:gs pos="0">
                        <a:srgbClr val="475E00"/>
                      </a:gs>
                      <a:gs pos="50000">
                        <a:srgbClr val="99CC00"/>
                      </a:gs>
                      <a:gs pos="100000">
                        <a:srgbClr val="475E00"/>
                      </a:gs>
                    </a:gsLst>
                    <a:lin ang="2700000" scaled="1"/>
                  </a:gradFill>
                  <a:ln w="12700">
                    <a:solidFill>
                      <a:srgbClr val="2142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/>
                    <a:endParaRPr lang="ru-RU" altLang="ru-RU"/>
                  </a:p>
                </p:txBody>
              </p:sp>
              <p:sp>
                <p:nvSpPr>
                  <p:cNvPr id="53270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5120" y="3167"/>
                    <a:ext cx="2294" cy="53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475E00"/>
                      </a:gs>
                      <a:gs pos="50000">
                        <a:srgbClr val="99CC00"/>
                      </a:gs>
                      <a:gs pos="100000">
                        <a:srgbClr val="475E00"/>
                      </a:gs>
                    </a:gsLst>
                    <a:lin ang="2700000" scaled="1"/>
                  </a:gradFill>
                  <a:ln w="12700">
                    <a:solidFill>
                      <a:srgbClr val="0033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/>
                    <a:endParaRPr lang="ru-RU" altLang="ru-RU"/>
                  </a:p>
                </p:txBody>
              </p:sp>
            </p:grpSp>
            <p:grpSp>
              <p:nvGrpSpPr>
                <p:cNvPr id="53262" name="Group 16"/>
                <p:cNvGrpSpPr>
                  <a:grpSpLocks/>
                </p:cNvGrpSpPr>
                <p:nvPr/>
              </p:nvGrpSpPr>
              <p:grpSpPr bwMode="auto">
                <a:xfrm>
                  <a:off x="5293" y="1427"/>
                  <a:ext cx="1942" cy="1701"/>
                  <a:chOff x="5293" y="1427"/>
                  <a:chExt cx="1942" cy="1701"/>
                </a:xfrm>
              </p:grpSpPr>
              <p:sp>
                <p:nvSpPr>
                  <p:cNvPr id="53263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5333" y="2774"/>
                    <a:ext cx="1902" cy="354"/>
                  </a:xfrm>
                  <a:prstGeom prst="rect">
                    <a:avLst/>
                  </a:prstGeom>
                  <a:solidFill>
                    <a:srgbClr val="DCDCD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47625" cmpd="tri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hangingPunct="1"/>
                    <a:endParaRPr lang="ru-RU" altLang="ru-RU"/>
                  </a:p>
                </p:txBody>
              </p:sp>
              <p:sp>
                <p:nvSpPr>
                  <p:cNvPr id="53264" name="WordArt 18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5428" y="1427"/>
                    <a:ext cx="428" cy="599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algn="ctr"/>
                    <a:r>
                      <a:rPr lang="ru-RU" sz="3600" kern="10" spc="720">
                        <a:solidFill>
                          <a:srgbClr val="FF0000"/>
                        </a:solidFill>
                        <a:effectLst>
                          <a:outerShdw dist="45791" dir="3378596" algn="ctr" rotWithShape="0">
                            <a:srgbClr val="4D4D4D">
                              <a:alpha val="79999"/>
                            </a:srgbClr>
                          </a:outerShdw>
                        </a:effectLst>
                        <a:latin typeface="Monotype Corsiva"/>
                      </a:rPr>
                      <a:t>Г</a:t>
                    </a:r>
                  </a:p>
                </p:txBody>
              </p:sp>
              <p:sp>
                <p:nvSpPr>
                  <p:cNvPr id="53265" name="WordArt 19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6134" y="2026"/>
                    <a:ext cx="633" cy="628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algn="ctr"/>
                    <a:r>
                      <a:rPr lang="ru-RU" sz="3600" kern="10" spc="720">
                        <a:solidFill>
                          <a:srgbClr val="FF0000"/>
                        </a:solidFill>
                        <a:effectLst>
                          <a:outerShdw dist="45791" dir="3378596" algn="ctr" rotWithShape="0">
                            <a:srgbClr val="4D4D4D">
                              <a:alpha val="79999"/>
                            </a:srgbClr>
                          </a:outerShdw>
                        </a:effectLst>
                        <a:latin typeface="Monotype Corsiva"/>
                      </a:rPr>
                      <a:t>П</a:t>
                    </a:r>
                  </a:p>
                </p:txBody>
              </p:sp>
              <p:sp>
                <p:nvSpPr>
                  <p:cNvPr id="53266" name="WordArt 20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6651" y="2543"/>
                    <a:ext cx="514" cy="585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algn="ctr"/>
                    <a:r>
                      <a:rPr lang="ru-RU" sz="3600" kern="10" spc="720">
                        <a:solidFill>
                          <a:srgbClr val="FF0000"/>
                        </a:solidFill>
                        <a:effectLst>
                          <a:outerShdw dist="45791" dir="3378596" algn="ctr" rotWithShape="0">
                            <a:srgbClr val="4D4D4D">
                              <a:alpha val="79999"/>
                            </a:srgbClr>
                          </a:outerShdw>
                        </a:effectLst>
                        <a:latin typeface="Monotype Corsiva"/>
                      </a:rPr>
                      <a:t>К</a:t>
                    </a:r>
                  </a:p>
                </p:txBody>
              </p:sp>
              <p:sp>
                <p:nvSpPr>
                  <p:cNvPr id="53267" name="WordArt 21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5781" y="1741"/>
                    <a:ext cx="435" cy="577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algn="ctr"/>
                    <a:r>
                      <a:rPr lang="ru-RU" sz="3600" kern="10" spc="720">
                        <a:solidFill>
                          <a:srgbClr val="FF0000"/>
                        </a:solidFill>
                        <a:effectLst>
                          <a:outerShdw dist="45791" dir="3378596" algn="ctr" rotWithShape="0">
                            <a:srgbClr val="4D4D4D">
                              <a:alpha val="79999"/>
                            </a:srgbClr>
                          </a:outerShdw>
                        </a:effectLst>
                        <a:latin typeface="Monotype Corsiva"/>
                      </a:rPr>
                      <a:t>Г</a:t>
                    </a:r>
                  </a:p>
                </p:txBody>
              </p:sp>
              <p:pic>
                <p:nvPicPr>
                  <p:cNvPr id="53268" name="Picture 22" descr="15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clrChange>
                      <a:clrFrom>
                        <a:srgbClr val="E2DCDC"/>
                      </a:clrFrom>
                      <a:clrTo>
                        <a:srgbClr val="E2DCDC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293" y="1928"/>
                    <a:ext cx="1060" cy="12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  <p:grpSp>
          <p:nvGrpSpPr>
            <p:cNvPr id="53256" name="Group 23"/>
            <p:cNvGrpSpPr>
              <a:grpSpLocks/>
            </p:cNvGrpSpPr>
            <p:nvPr/>
          </p:nvGrpSpPr>
          <p:grpSpPr bwMode="auto">
            <a:xfrm>
              <a:off x="5117" y="3298"/>
              <a:ext cx="2294" cy="710"/>
              <a:chOff x="2591" y="4062"/>
              <a:chExt cx="2294" cy="710"/>
            </a:xfrm>
          </p:grpSpPr>
          <p:sp>
            <p:nvSpPr>
              <p:cNvPr id="53257" name="WordArt 2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91" y="4062"/>
                <a:ext cx="2294" cy="35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solidFill>
                      <a:srgbClr val="000000"/>
                    </a:solidFill>
                    <a:effectLst>
                      <a:outerShdw dist="45791" dir="2021404" algn="ctr" rotWithShape="0">
                        <a:srgbClr val="B2B2B2">
                          <a:alpha val="79999"/>
                        </a:srgbClr>
                      </a:outerShdw>
                    </a:effectLst>
                    <a:latin typeface="Times New Roman"/>
                    <a:cs typeface="Times New Roman"/>
                  </a:rPr>
                  <a:t>"Губкинский горно-</a:t>
                </a:r>
              </a:p>
              <a:p>
                <a:pPr algn="ctr"/>
                <a:r>
                  <a:rPr lang="ru-RU" sz="3600" b="1" i="1" kern="10">
                    <a:solidFill>
                      <a:srgbClr val="000000"/>
                    </a:solidFill>
                    <a:effectLst>
                      <a:outerShdw dist="45791" dir="2021404" algn="ctr" rotWithShape="0">
                        <a:srgbClr val="B2B2B2">
                          <a:alpha val="79999"/>
                        </a:srgbClr>
                      </a:outerShdw>
                    </a:effectLst>
                    <a:latin typeface="Times New Roman"/>
                    <a:cs typeface="Times New Roman"/>
                  </a:rPr>
                  <a:t>политехнический колледж"</a:t>
                </a:r>
              </a:p>
            </p:txBody>
          </p:sp>
          <p:sp>
            <p:nvSpPr>
              <p:cNvPr id="53258" name="WordArt 25"/>
              <p:cNvSpPr>
                <a:spLocks noChangeArrowheads="1" noChangeShapeType="1" noTextEdit="1"/>
              </p:cNvSpPr>
              <p:nvPr/>
            </p:nvSpPr>
            <p:spPr bwMode="auto">
              <a:xfrm>
                <a:off x="3473" y="4593"/>
                <a:ext cx="530" cy="179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i="1" kern="10">
                    <a:solidFill>
                      <a:srgbClr val="000000"/>
                    </a:solidFill>
                    <a:effectLst>
                      <a:outerShdw dist="45791" dir="2021404" algn="ctr" rotWithShape="0">
                        <a:srgbClr val="B2B2B2">
                          <a:alpha val="79999"/>
                        </a:srgbClr>
                      </a:outerShdw>
                    </a:effectLst>
                    <a:latin typeface="Times New Roman"/>
                    <a:cs typeface="Times New Roman"/>
                  </a:rPr>
                  <a:t>1954</a:t>
                </a: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708" y="1445731"/>
            <a:ext cx="6718300" cy="147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8" y="143192"/>
            <a:ext cx="1519722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59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69" y="0"/>
            <a:ext cx="92525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9145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7724" y="1124744"/>
            <a:ext cx="6948772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Итогом работы по второму модулю стала сдача выполненных в рабочей тетради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работ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заполнение дневника стажировки, разработка технологической карты практического занятия, его проведение на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стажировочной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площадке  АО Лебединский ГОК</a:t>
            </a:r>
            <a:r>
              <a:rPr lang="ru-RU" sz="2800" dirty="0" smtClean="0"/>
              <a:t>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80928"/>
            <a:ext cx="3888432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3" y="0"/>
            <a:ext cx="2099606" cy="2004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4922"/>
            <a:ext cx="2411760" cy="3117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67" y="3573016"/>
            <a:ext cx="2858733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939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2334" y="548680"/>
            <a:ext cx="7031666" cy="183204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l">
              <a:lnSpc>
                <a:spcPct val="100000"/>
              </a:lnSpc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З-й модуль проходил на базе мастерских колледжа. Также была выдана рабочая тетрадь в которой выполнялись задания, связанные   с организацией и проведением учебных практик по преподаваемым ПМ, МДК и учебных занятий по дисциплинам.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7119" y="5933459"/>
            <a:ext cx="8229600" cy="316632"/>
          </a:xfrm>
        </p:spPr>
        <p:txBody>
          <a:bodyPr>
            <a:normAutofit fontScale="92500" lnSpcReduction="20000"/>
          </a:bodyPr>
          <a:lstStyle/>
          <a:p>
            <a:endParaRPr lang="ru-RU" sz="18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658" y="2492896"/>
            <a:ext cx="5296409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3255"/>
            <a:ext cx="1763688" cy="168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380" y="4113076"/>
            <a:ext cx="2044620" cy="2744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9" y="3904067"/>
            <a:ext cx="2152057" cy="2953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380" y="2276872"/>
            <a:ext cx="2033195" cy="2340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815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3473"/>
            <a:ext cx="6925681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 smtClean="0"/>
              <a:t>Итогом третьего модуля стала сдача заданий, выполненных в рабочей тетради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988840"/>
            <a:ext cx="8928992" cy="413732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Особенностью этих заданий стала очень подробная разработка с учетом опыта, полученного при стажировке на производстве, практической части своих занятий.  Мы должны были максимально приблизить  их к тем вопросам, которые рассматривались на стажировке на Лебединском ГОКе.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 же оформлялся Дневник практики.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В отдельный модуль была выделена защита проекта рабочей программы по преподаваемой дисциплине с учетом ее привязки к конкретным профессиям и специальностям, вошедшим в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Профессионалитет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0" y="1"/>
            <a:ext cx="2224336" cy="2127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53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583"/>
            <a:ext cx="6635080" cy="14115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 smtClean="0"/>
              <a:t>Защита проходила онлайн, в присутствии экспертов из ИРПО,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201" y="1515887"/>
            <a:ext cx="4896544" cy="51571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 же коллег с которыми обучался.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Хочется отметить, что при защите было представлено много интересных находок.  Например -   как привязать вопросы истории и профессии, как усовершенствовать преподавание дисциплины «Иностранный язык в профессиональной деятельности» с точки зрения запросов работодателя, какие темы добавить или расширить в дисциплине «Инженерная графика»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15" y="1"/>
            <a:ext cx="1786203" cy="170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494858"/>
            <a:ext cx="248376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21088"/>
            <a:ext cx="2448272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292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036117"/>
            <a:ext cx="6900863" cy="664096"/>
          </a:xfrm>
        </p:spPr>
        <p:txBody>
          <a:bodyPr/>
          <a:lstStyle/>
          <a:p>
            <a:r>
              <a:rPr lang="ru-RU" dirty="0" smtClean="0"/>
              <a:t>В итоге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8784976" cy="4525963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преподаватели и мастера ОО  более глубоко погрузились в реалии производства, что позволяет вести учебный процесс более эффективно;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производственники, которые привлечены к преподавательской деятельности, приобрели навыки преподавательской работы , работы с нормативной учебной документацией;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овместное взаимодействие производственников и преподавательского состава  колледжей и техникумов в процессе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стажировок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позволило обменятся опытом , рассмотреть проблемы, учесть пожелания друг друга. Это выразилось в актуализации практически всех рабочих программ с учетом запросов работодателя, но в рамках ФГОС.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85937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5287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342" y="3356992"/>
            <a:ext cx="9036496" cy="5486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b="1" dirty="0" smtClean="0"/>
              <a:t>СПАСИБО ЗА ВНИМАНИЕ</a:t>
            </a:r>
            <a:endParaRPr lang="ru-RU" sz="3200" b="1" dirty="0"/>
          </a:p>
        </p:txBody>
      </p:sp>
      <p:pic>
        <p:nvPicPr>
          <p:cNvPr id="512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3133616" cy="239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32656"/>
            <a:ext cx="3275856" cy="238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6672"/>
            <a:ext cx="264014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50" y="4742457"/>
            <a:ext cx="8732008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9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764704"/>
            <a:ext cx="7581528" cy="691480"/>
          </a:xfrm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 smtClean="0"/>
              <a:t>НОТ-новая образовательная программа «</a:t>
            </a:r>
            <a:r>
              <a:rPr lang="ru-RU" sz="3200" dirty="0" err="1" smtClean="0"/>
              <a:t>Профессионалитет</a:t>
            </a:r>
            <a:r>
              <a:rPr lang="ru-RU" sz="3200" dirty="0" smtClean="0"/>
              <a:t>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204864"/>
            <a:ext cx="8928992" cy="4248471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совокупность принципов и технологических инструментов, включая цифровой образовательный ресурс, практической реализации в образовательных организациях СПО отраслевой модели  подготовки кадров с учетом запросов работодателей, потребностей региональной экономики и региональной специфики.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НОТ 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Профессионалитет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направлена на формирование единого образовательного пространства, позволяющего обеспечить качественную подготовку в системе непрерывного образования 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" y="188640"/>
            <a:ext cx="193608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886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836712"/>
            <a:ext cx="8229600" cy="288032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632"/>
            <a:ext cx="8568952" cy="640871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Актуальные проблемы,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послужившие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триггером для создания НОТ и запуска Федерального     проекта «</a:t>
            </a:r>
            <a:r>
              <a:rPr lang="ru-RU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Профессионалитет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в стране и в горно- добывающей отрасли в частности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1.Технологические вызовы :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износ инфраструктуры и оборудования;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необходимость более широкой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цифровизации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автоматизации;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актуальность освоения 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трудноразрабатываемых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месторождений;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обновление технологий переработки; </a:t>
            </a:r>
          </a:p>
          <a:p>
            <a:pPr marL="0" indent="0">
              <a:buNone/>
            </a:pPr>
            <a:r>
              <a:rPr lang="ru-RU" sz="1900" dirty="0" smtClean="0"/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2.Экологические вызовы: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загрязнение окружающей среды;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нарушение экосистем и биоразнообразия;</a:t>
            </a:r>
          </a:p>
          <a:p>
            <a:pPr>
              <a:buFontTx/>
              <a:buChar char="-"/>
            </a:pPr>
            <a:r>
              <a:rPr lang="ru-RU" sz="1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зменения климата;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3.Социальные вызовы: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занятость и уровень жизни;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социальная инфраструктура и условия труда;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-миграция населения</a:t>
            </a:r>
          </a:p>
          <a:p>
            <a:pPr marL="0" indent="0"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4.Кадровые проблемы: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дефицит квалифицированных кадров;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старение кадрового состава ;      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96" y="4954623"/>
            <a:ext cx="1993904" cy="190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78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8368" y="332656"/>
            <a:ext cx="6978128" cy="12675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/>
              <a:t>Все эти проблемы присущи и основным градообразующим предприятиям нашей области, поэтому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704969"/>
            <a:ext cx="8784976" cy="4929411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в начале 2023 года в нашем колледже началась работа по созданию Образовательно-производственного  центра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кластера) «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 горного дела»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 который вошли на основе партнерства и сетевого взаимодействия :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ОГАПОУ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Губкинский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горно- политехнический колледж </a:t>
            </a:r>
          </a:p>
          <a:p>
            <a:pPr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АО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Лебединсикй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ГОК</a:t>
            </a:r>
          </a:p>
          <a:p>
            <a:pPr>
              <a:buFontTx/>
              <a:buChar char="-"/>
            </a:pP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Яковлевский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политехнический техникум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Старооскольский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индустриально – технологический техникум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" y="30843"/>
            <a:ext cx="1753749" cy="1674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509120"/>
            <a:ext cx="561662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4" y="5306433"/>
            <a:ext cx="1501406" cy="1526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358" y="5229200"/>
            <a:ext cx="165564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13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76671"/>
            <a:ext cx="6679555" cy="84178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/>
              <a:t>В ходе подготовки была проделана огромная работа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2723" cy="156653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Одним из этапов этой подготовки стала подготовка карьерных карт выпускника , которые разработаны на все 10 профессий и специальностей. Они показывают возможное поэтапное карьерное движение выпускника, подготовленного  в рамках проекта «</a:t>
            </a:r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Профессионалитет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 Например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17" y="2636912"/>
            <a:ext cx="6355103" cy="42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547664" cy="148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2971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2438" y="34482"/>
            <a:ext cx="6963988" cy="295232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В апреле </a:t>
            </a:r>
            <a:r>
              <a:rPr lang="ru-RU" sz="2400" dirty="0"/>
              <a:t>2024 года </a:t>
            </a:r>
            <a:r>
              <a:rPr lang="ru-RU" sz="2400" dirty="0" smtClean="0"/>
              <a:t>был создан Образовательно-производственный </a:t>
            </a:r>
            <a:r>
              <a:rPr lang="ru-RU" sz="2400" dirty="0"/>
              <a:t>центр (кластер)</a:t>
            </a:r>
            <a:br>
              <a:rPr lang="ru-RU" sz="2400" dirty="0"/>
            </a:br>
            <a:r>
              <a:rPr lang="ru-RU" sz="2400" dirty="0"/>
              <a:t>«Центр горного дела»  на базе областного государственного автономного  профессионального образовательного учреждения  «</a:t>
            </a:r>
            <a:r>
              <a:rPr lang="ru-RU" sz="2400" dirty="0" err="1"/>
              <a:t>Губкинский</a:t>
            </a:r>
            <a:r>
              <a:rPr lang="ru-RU" sz="2400" dirty="0"/>
              <a:t> горно-политехнический колледж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Участники: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Базовая 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образовательная организация - ОГАПОУ «</a:t>
            </a:r>
            <a:r>
              <a:rPr lang="ru-RU" sz="1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Губкинский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горно-политехнический колледж»;</a:t>
            </a:r>
          </a:p>
          <a:p>
            <a:pPr marL="0" indent="0" algn="just">
              <a:buNone/>
            </a:pP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Сетевые образовательные организации: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ОГАПОУ 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Старооскольский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индустриально-технологический техникум;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ОГАПОУ 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Яковлевский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политехнический техникум».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Предприятия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АО «Лебединский горно-</a:t>
            </a:r>
            <a:r>
              <a:rPr lang="ru-RU" sz="1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обогатительтный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комбинат»</a:t>
            </a:r>
          </a:p>
          <a:p>
            <a:pPr marL="0" indent="0" algn="just">
              <a:buNone/>
            </a:pP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Партнеры: АНО «Центр опережающей профессиональной подготовки», </a:t>
            </a:r>
            <a:r>
              <a:rPr lang="ru-RU" sz="18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г.Белгород</a:t>
            </a:r>
            <a:endParaRPr lang="ru-RU" sz="1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9" y="34482"/>
            <a:ext cx="1863229" cy="1778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61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861510" y="260648"/>
            <a:ext cx="7282490" cy="26776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 в новых условиях требует от педагогического коллектива новых подходов к преподаванию и созданию ОПОП .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этой целью большая группа преподавателей прошла профессиональную переподготовку, организованную ИРПО 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411"/>
            <a:ext cx="2007208" cy="1916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8304"/>
            <a:ext cx="9144000" cy="3919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251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307700"/>
            <a:ext cx="9036496" cy="45503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95276" y="116632"/>
            <a:ext cx="6848723" cy="2088232"/>
          </a:xfrm>
          <a:solidFill>
            <a:schemeClr val="bg2">
              <a:lumMod val="75000"/>
            </a:schemeClr>
          </a:solidFill>
          <a:ln>
            <a:solidFill>
              <a:schemeClr val="bg2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Курс длился с 13 мая по 25 сентября 2024 года, разделен был на 4 модуля. Из них 3- обучающие и 4-й модуль  это  защита проекта рабочей программы по преподаваемой дисциплине (ПМ,МДК), ориентированной на знания о потребностях работодателей .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2295277" cy="2191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527" y="2311782"/>
            <a:ext cx="4593081" cy="32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" y="2307700"/>
            <a:ext cx="4645025" cy="3209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805264"/>
            <a:ext cx="7704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1- модуль - занятия </a:t>
            </a:r>
            <a:r>
              <a:rPr lang="ru-RU" sz="2000" b="1" dirty="0"/>
              <a:t>проводились онлайн. Итогом обучения было тестирование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2255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97087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7067128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/>
              <a:t>Основой второго модуля стала  работа </a:t>
            </a:r>
            <a:r>
              <a:rPr lang="ru-RU" sz="2800" dirty="0" smtClean="0"/>
              <a:t>с </a:t>
            </a:r>
            <a:r>
              <a:rPr lang="ru-RU" sz="2800" dirty="0"/>
              <a:t>нормативной документацией и выполнение практических заданий в рабочей тетради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521317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Были разработаны и проведены практические занятия, проходила стажировка  на площадке АО Лебединский ГОК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Стажировка проходила во всех подразделениях АО Лебединский ГОК. НА обогатительной фабрике, в карьере, на заводе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горячебрикетированного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железа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27" y="2381537"/>
            <a:ext cx="4716016" cy="2993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25" y="2381537"/>
            <a:ext cx="4419575" cy="302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015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3303</TotalTime>
  <Words>785</Words>
  <Application>Microsoft Office PowerPoint</Application>
  <PresentationFormat>Экран (4:3)</PresentationFormat>
  <Paragraphs>88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Исполнительная</vt:lpstr>
      <vt:lpstr>              Повышение квалификации педагогов – отраслевиков как один из этапов успешной интенсификации образования в рамках Федерального проекта  «Профессионалитет» </vt:lpstr>
      <vt:lpstr>НОТ-новая образовательная программа «Профессионалитет»</vt:lpstr>
      <vt:lpstr>     </vt:lpstr>
      <vt:lpstr>Все эти проблемы присущи и основным градообразующим предприятиям нашей области, поэтому</vt:lpstr>
      <vt:lpstr>В ходе подготовки была проделана огромная работа.</vt:lpstr>
      <vt:lpstr>В апреле 2024 года был создан Образовательно-производственный центр (кластер) «Центр горного дела»  на базе областного государственного автономного  профессионального образовательного учреждения  «Губкинский горно-политехнический колледж»</vt:lpstr>
      <vt:lpstr>     </vt:lpstr>
      <vt:lpstr> </vt:lpstr>
      <vt:lpstr>Основой второго модуля стала  работа с нормативной документацией и выполнение практических заданий в рабочей тетради</vt:lpstr>
      <vt:lpstr>Презентация PowerPoint</vt:lpstr>
      <vt:lpstr>Итогом работы по второму модулю стала сдача выполненных в рабочей тетради работ, заполнение дневника стажировки, разработка технологической карты практического занятия, его проведение на  стажировочной площадке  АО Лебединский ГОК.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                  З-й модуль проходил на базе мастерских колледжа. Также была выдана рабочая тетрадь в которой выполнялись задания, связанные   с организацией и проведением учебных практик по преподаваемым ПМ, МДК и учебных занятий по дисциплинам.</vt:lpstr>
      <vt:lpstr>Итогом третьего модуля стала сдача заданий, выполненных в рабочей тетради.</vt:lpstr>
      <vt:lpstr>Защита проходила онлайн, в присутствии экспертов из ИРПО,</vt:lpstr>
      <vt:lpstr>В итоге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306</cp:lastModifiedBy>
  <cp:revision>135</cp:revision>
  <cp:lastPrinted>2022-01-13T10:12:50Z</cp:lastPrinted>
  <dcterms:created xsi:type="dcterms:W3CDTF">2021-09-15T09:17:26Z</dcterms:created>
  <dcterms:modified xsi:type="dcterms:W3CDTF">2025-04-15T05:26:32Z</dcterms:modified>
</cp:coreProperties>
</file>